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11: Punctuation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181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Commas with Items in a Series</a:t>
            </a:r>
          </a:p>
          <a:p>
            <a:pPr lvl="1"/>
            <a:r>
              <a:rPr lang="en-US" dirty="0"/>
              <a:t>Use a </a:t>
            </a:r>
            <a:r>
              <a:rPr lang="en-US" u="sng" dirty="0"/>
              <a:t>comma</a:t>
            </a:r>
            <a:r>
              <a:rPr lang="en-US" dirty="0"/>
              <a:t> after every item in a </a:t>
            </a:r>
            <a:r>
              <a:rPr lang="en-US" u="sng" dirty="0"/>
              <a:t>series</a:t>
            </a:r>
            <a:r>
              <a:rPr lang="en-US" dirty="0"/>
              <a:t> (list) except the last one.</a:t>
            </a:r>
          </a:p>
          <a:p>
            <a:pPr lvl="2"/>
            <a:r>
              <a:rPr lang="en-US" dirty="0"/>
              <a:t>Curiosity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 ingenuity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 and determination were qualities that helped shape Edison’s career.</a:t>
            </a:r>
          </a:p>
          <a:p>
            <a:pPr lvl="1"/>
            <a:r>
              <a:rPr lang="en-US" dirty="0"/>
              <a:t>Use </a:t>
            </a:r>
            <a:r>
              <a:rPr lang="en-US" u="sng" dirty="0"/>
              <a:t>commas</a:t>
            </a:r>
            <a:r>
              <a:rPr lang="en-US" dirty="0"/>
              <a:t> between two or more </a:t>
            </a:r>
            <a:r>
              <a:rPr lang="en-US" u="sng" dirty="0"/>
              <a:t>adjectives</a:t>
            </a:r>
            <a:r>
              <a:rPr lang="en-US" dirty="0"/>
              <a:t> of equal </a:t>
            </a:r>
            <a:r>
              <a:rPr lang="en-US" u="sng" dirty="0"/>
              <a:t>rank</a:t>
            </a:r>
            <a:r>
              <a:rPr lang="en-US" dirty="0"/>
              <a:t> that modify the </a:t>
            </a:r>
            <a:r>
              <a:rPr lang="en-US" u="sng" dirty="0"/>
              <a:t>same</a:t>
            </a:r>
            <a:r>
              <a:rPr lang="en-US" dirty="0"/>
              <a:t> noun.</a:t>
            </a:r>
          </a:p>
          <a:p>
            <a:pPr lvl="2"/>
            <a:r>
              <a:rPr lang="en-US" dirty="0"/>
              <a:t>Inventors are creative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 practical people.</a:t>
            </a:r>
          </a:p>
          <a:p>
            <a:pPr lvl="3"/>
            <a:r>
              <a:rPr lang="en-US" dirty="0"/>
              <a:t>Inventors are creative and practical people.</a:t>
            </a:r>
          </a:p>
          <a:p>
            <a:pPr lvl="3"/>
            <a:r>
              <a:rPr lang="en-US" dirty="0"/>
              <a:t>Inventors are practical</a:t>
            </a:r>
            <a:r>
              <a:rPr lang="en-US" dirty="0">
                <a:solidFill>
                  <a:srgbClr val="FF0000"/>
                </a:solidFill>
              </a:rPr>
              <a:t>,</a:t>
            </a:r>
            <a:r>
              <a:rPr lang="en-US" dirty="0"/>
              <a:t> creative people.</a:t>
            </a:r>
          </a:p>
        </p:txBody>
      </p:sp>
    </p:spTree>
    <p:extLst>
      <p:ext uri="{BB962C8B-B14F-4D97-AF65-F5344CB8AC3E}">
        <p14:creationId xmlns:p14="http://schemas.microsoft.com/office/powerpoint/2010/main" val="401507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with Introductory Words and Phrases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comma</a:t>
            </a:r>
            <a:r>
              <a:rPr lang="en-US" dirty="0" smtClean="0"/>
              <a:t> after an </a:t>
            </a:r>
            <a:r>
              <a:rPr lang="en-US" u="sng" dirty="0" smtClean="0"/>
              <a:t>introductory</a:t>
            </a:r>
            <a:r>
              <a:rPr lang="en-US" dirty="0" smtClean="0"/>
              <a:t> word or </a:t>
            </a:r>
            <a:r>
              <a:rPr lang="en-US" u="sng" dirty="0" smtClean="0"/>
              <a:t>phrase</a:t>
            </a:r>
            <a:r>
              <a:rPr lang="en-US" dirty="0" smtClean="0"/>
              <a:t> to separate it from the rest of the sentence.</a:t>
            </a:r>
          </a:p>
          <a:p>
            <a:pPr lvl="2"/>
            <a:r>
              <a:rPr lang="en-US" dirty="0" smtClean="0"/>
              <a:t>Slowly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Edison learned to use the telegraph.</a:t>
            </a:r>
          </a:p>
          <a:p>
            <a:pPr lvl="2"/>
            <a:r>
              <a:rPr lang="en-US" dirty="0" smtClean="0"/>
              <a:t>Hampered by poor hearing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he invented the repeating telegraph.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3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with Interrupters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commas</a:t>
            </a:r>
            <a:r>
              <a:rPr lang="en-US" dirty="0" smtClean="0"/>
              <a:t> to set off words or phrases that </a:t>
            </a:r>
            <a:r>
              <a:rPr lang="en-US" u="sng" dirty="0" smtClean="0"/>
              <a:t>interrupt</a:t>
            </a:r>
            <a:r>
              <a:rPr lang="en-US" dirty="0" smtClean="0"/>
              <a:t>, or break, the </a:t>
            </a:r>
            <a:r>
              <a:rPr lang="en-US" u="sng" dirty="0" smtClean="0"/>
              <a:t>flow</a:t>
            </a:r>
            <a:r>
              <a:rPr lang="en-US" dirty="0" smtClean="0"/>
              <a:t> of thought in a sentence.</a:t>
            </a:r>
          </a:p>
          <a:p>
            <a:pPr lvl="2"/>
            <a:r>
              <a:rPr lang="en-US" dirty="0" smtClean="0"/>
              <a:t>Edison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at last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could pick up whole telegraph messages.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12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with Nouns of Direct Address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commas</a:t>
            </a:r>
            <a:r>
              <a:rPr lang="en-US" dirty="0" smtClean="0"/>
              <a:t> to set off nouns of direct </a:t>
            </a:r>
            <a:r>
              <a:rPr lang="en-US" u="sng" dirty="0" smtClean="0"/>
              <a:t>address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 </a:t>
            </a:r>
            <a:r>
              <a:rPr lang="en-US" u="sng" dirty="0" smtClean="0"/>
              <a:t>noun</a:t>
            </a:r>
            <a:r>
              <a:rPr lang="en-US" dirty="0" smtClean="0"/>
              <a:t> of direct address names the </a:t>
            </a:r>
            <a:r>
              <a:rPr lang="en-US" u="sng" dirty="0" smtClean="0"/>
              <a:t>person</a:t>
            </a:r>
            <a:r>
              <a:rPr lang="en-US" dirty="0" smtClean="0"/>
              <a:t> or group being </a:t>
            </a:r>
            <a:r>
              <a:rPr lang="en-US" u="sng" dirty="0" smtClean="0"/>
              <a:t>spoken</a:t>
            </a:r>
            <a:r>
              <a:rPr lang="en-US" dirty="0" smtClean="0"/>
              <a:t> to.</a:t>
            </a:r>
          </a:p>
          <a:p>
            <a:pPr lvl="3"/>
            <a:r>
              <a:rPr lang="en-US" dirty="0" smtClean="0"/>
              <a:t>Tell us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Kyla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how Edison helped the movie industry.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740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Commas with Appositives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appositive</a:t>
            </a:r>
            <a:r>
              <a:rPr lang="en-US" dirty="0" smtClean="0"/>
              <a:t> is a word or phrase that </a:t>
            </a:r>
            <a:r>
              <a:rPr lang="en-US" u="sng" dirty="0" smtClean="0"/>
              <a:t>identifies</a:t>
            </a:r>
            <a:r>
              <a:rPr lang="en-US" dirty="0" smtClean="0"/>
              <a:t> or </a:t>
            </a:r>
            <a:r>
              <a:rPr lang="en-US" u="sng" dirty="0" smtClean="0"/>
              <a:t>renames</a:t>
            </a:r>
            <a:r>
              <a:rPr lang="en-US" dirty="0" smtClean="0"/>
              <a:t> a noun or pronoun that comes right </a:t>
            </a:r>
            <a:r>
              <a:rPr lang="en-US" u="sng" dirty="0" smtClean="0"/>
              <a:t>before</a:t>
            </a:r>
            <a:r>
              <a:rPr lang="en-US" dirty="0" smtClean="0"/>
              <a:t> it.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commas</a:t>
            </a:r>
            <a:r>
              <a:rPr lang="en-US" dirty="0" smtClean="0"/>
              <a:t> when the appositive adds </a:t>
            </a:r>
            <a:r>
              <a:rPr lang="en-US" u="sng" dirty="0" smtClean="0"/>
              <a:t>extra</a:t>
            </a:r>
            <a:r>
              <a:rPr lang="en-US" dirty="0" smtClean="0"/>
              <a:t> information.</a:t>
            </a:r>
          </a:p>
          <a:p>
            <a:pPr lvl="2"/>
            <a:r>
              <a:rPr lang="en-US" dirty="0" smtClean="0"/>
              <a:t>Thomas Edison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an American inventor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is responsible for many patents.</a:t>
            </a:r>
          </a:p>
          <a:p>
            <a:pPr lvl="1"/>
            <a:r>
              <a:rPr lang="en-US" dirty="0" smtClean="0"/>
              <a:t>Do </a:t>
            </a:r>
            <a:r>
              <a:rPr lang="en-US" u="sng" dirty="0" smtClean="0"/>
              <a:t>not</a:t>
            </a:r>
            <a:r>
              <a:rPr lang="en-US" dirty="0" smtClean="0"/>
              <a:t> use commas when the </a:t>
            </a:r>
            <a:r>
              <a:rPr lang="en-US" u="sng" dirty="0" smtClean="0"/>
              <a:t>appositive</a:t>
            </a:r>
            <a:r>
              <a:rPr lang="en-US" dirty="0" smtClean="0"/>
              <a:t> is </a:t>
            </a:r>
            <a:r>
              <a:rPr lang="en-US" u="sng" dirty="0" smtClean="0"/>
              <a:t>needed</a:t>
            </a:r>
            <a:r>
              <a:rPr lang="en-US" dirty="0" smtClean="0"/>
              <a:t> to make the meaning </a:t>
            </a:r>
            <a:r>
              <a:rPr lang="en-US" u="sng" dirty="0" smtClean="0"/>
              <a:t>clear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American inventor Thomas Edison had patents for 1,093 inventions.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633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to Avoid Confusion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comma</a:t>
            </a:r>
            <a:r>
              <a:rPr lang="en-US" dirty="0" smtClean="0"/>
              <a:t> whenever the reader might otherwise be </a:t>
            </a:r>
            <a:r>
              <a:rPr lang="en-US" u="sng" dirty="0" smtClean="0"/>
              <a:t>confused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Unclear: Edison built a huge laboratory for inventing his life’s work.</a:t>
            </a:r>
          </a:p>
          <a:p>
            <a:pPr lvl="2"/>
            <a:r>
              <a:rPr lang="en-US" dirty="0" smtClean="0"/>
              <a:t>Clear: Edison built a huge laboratory for inventing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his life’s 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745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11.3 Commas in Dates, Addresses, and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in Dates</a:t>
            </a:r>
          </a:p>
          <a:p>
            <a:pPr lvl="1"/>
            <a:r>
              <a:rPr lang="en-US" dirty="0" smtClean="0"/>
              <a:t>In </a:t>
            </a:r>
            <a:r>
              <a:rPr lang="en-US" u="sng" dirty="0" smtClean="0"/>
              <a:t>dates</a:t>
            </a:r>
            <a:r>
              <a:rPr lang="en-US" dirty="0" smtClean="0"/>
              <a:t>, use a </a:t>
            </a:r>
            <a:r>
              <a:rPr lang="en-US" u="sng" dirty="0" smtClean="0"/>
              <a:t>comma</a:t>
            </a:r>
            <a:r>
              <a:rPr lang="en-US" dirty="0" smtClean="0"/>
              <a:t> between the </a:t>
            </a:r>
            <a:r>
              <a:rPr lang="en-US" u="sng" dirty="0" smtClean="0"/>
              <a:t>day</a:t>
            </a:r>
            <a:r>
              <a:rPr lang="en-US" dirty="0" smtClean="0"/>
              <a:t> and the year.</a:t>
            </a:r>
          </a:p>
          <a:p>
            <a:pPr lvl="1"/>
            <a:r>
              <a:rPr lang="en-US" dirty="0" smtClean="0"/>
              <a:t>Use a comma after the </a:t>
            </a:r>
            <a:r>
              <a:rPr lang="en-US" u="sng" dirty="0" smtClean="0"/>
              <a:t>year</a:t>
            </a:r>
            <a:r>
              <a:rPr lang="en-US" dirty="0" smtClean="0"/>
              <a:t> as well, if the date is part of a </a:t>
            </a:r>
            <a:r>
              <a:rPr lang="en-US" u="sng" dirty="0" smtClean="0"/>
              <a:t>sentence</a:t>
            </a:r>
            <a:r>
              <a:rPr lang="en-US" dirty="0" smtClean="0"/>
              <a:t> and the sentence </a:t>
            </a:r>
            <a:r>
              <a:rPr lang="en-US" u="sng" dirty="0" smtClean="0"/>
              <a:t>continues</a:t>
            </a:r>
            <a:r>
              <a:rPr lang="en-US" dirty="0" smtClean="0"/>
              <a:t> after the </a:t>
            </a:r>
            <a:r>
              <a:rPr lang="en-US" u="sng" dirty="0" smtClean="0"/>
              <a:t>date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Maybe I’ll hear about it by June 29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2005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five years from now.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8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Commas in Dates, Addresses, and Letters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in Addresses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comma</a:t>
            </a:r>
            <a:r>
              <a:rPr lang="en-US" dirty="0" smtClean="0"/>
              <a:t> between the </a:t>
            </a:r>
            <a:r>
              <a:rPr lang="en-US" u="sng" dirty="0" smtClean="0"/>
              <a:t>city</a:t>
            </a:r>
            <a:r>
              <a:rPr lang="en-US" dirty="0" smtClean="0"/>
              <a:t> or town and the </a:t>
            </a:r>
            <a:r>
              <a:rPr lang="en-US" u="sng" dirty="0" smtClean="0"/>
              <a:t>state</a:t>
            </a:r>
            <a:r>
              <a:rPr lang="en-US" dirty="0" smtClean="0"/>
              <a:t> or </a:t>
            </a:r>
            <a:r>
              <a:rPr lang="en-US" u="sng" dirty="0" smtClean="0"/>
              <a:t>country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a comma after the </a:t>
            </a:r>
            <a:r>
              <a:rPr lang="en-US" u="sng" dirty="0" smtClean="0"/>
              <a:t>state</a:t>
            </a:r>
            <a:r>
              <a:rPr lang="en-US" dirty="0" smtClean="0"/>
              <a:t> or country if the </a:t>
            </a:r>
            <a:r>
              <a:rPr lang="en-US" u="sng" dirty="0" smtClean="0"/>
              <a:t>location</a:t>
            </a:r>
            <a:r>
              <a:rPr lang="en-US" dirty="0" smtClean="0"/>
              <a:t> appears in a </a:t>
            </a:r>
            <a:r>
              <a:rPr lang="en-US" u="sng" dirty="0" smtClean="0"/>
              <a:t>sentence</a:t>
            </a:r>
            <a:r>
              <a:rPr lang="en-US" dirty="0" smtClean="0"/>
              <a:t> and the sentence </a:t>
            </a:r>
            <a:r>
              <a:rPr lang="en-US" u="sng" dirty="0" smtClean="0"/>
              <a:t>continues</a:t>
            </a:r>
            <a:r>
              <a:rPr lang="en-US" dirty="0" smtClean="0"/>
              <a:t> after the state or </a:t>
            </a:r>
            <a:r>
              <a:rPr lang="en-US" u="sng" dirty="0" smtClean="0"/>
              <a:t>country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Five years later, she got a letter from a boy who lived in </a:t>
            </a:r>
            <a:r>
              <a:rPr lang="en-US" dirty="0" err="1" smtClean="0"/>
              <a:t>Jarna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Sweden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and who had found the bottle.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44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11.3 Commas in Dates, Addresses, and Letters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in Letters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comma</a:t>
            </a:r>
            <a:r>
              <a:rPr lang="en-US" dirty="0" smtClean="0"/>
              <a:t> after the </a:t>
            </a:r>
            <a:r>
              <a:rPr lang="en-US" u="sng" dirty="0" smtClean="0"/>
              <a:t>greeting</a:t>
            </a:r>
            <a:r>
              <a:rPr lang="en-US" dirty="0" smtClean="0"/>
              <a:t> of a casual letter and after the </a:t>
            </a:r>
            <a:r>
              <a:rPr lang="en-US" u="sng" dirty="0" smtClean="0"/>
              <a:t>closing</a:t>
            </a:r>
            <a:r>
              <a:rPr lang="en-US" dirty="0" smtClean="0"/>
              <a:t> of a casual or business letter.</a:t>
            </a:r>
          </a:p>
          <a:p>
            <a:pPr lvl="2"/>
            <a:r>
              <a:rPr lang="en-US" dirty="0" smtClean="0"/>
              <a:t>Dear Samira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Your pal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</a:p>
          <a:p>
            <a:pPr lvl="3"/>
            <a:r>
              <a:rPr lang="en-US" dirty="0" smtClean="0"/>
              <a:t>Cindy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243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11.4 Punctuating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u="sng" dirty="0" smtClean="0"/>
              <a:t>punctuate</a:t>
            </a:r>
            <a:r>
              <a:rPr lang="en-US" dirty="0" smtClean="0"/>
              <a:t> quotations, you need to know where to put quotation </a:t>
            </a:r>
            <a:r>
              <a:rPr lang="en-US" u="sng" dirty="0" smtClean="0"/>
              <a:t>marks</a:t>
            </a:r>
            <a:r>
              <a:rPr lang="en-US" dirty="0" smtClean="0"/>
              <a:t>, </a:t>
            </a:r>
            <a:r>
              <a:rPr lang="en-US" u="sng" dirty="0" smtClean="0"/>
              <a:t>commas</a:t>
            </a:r>
            <a:r>
              <a:rPr lang="en-US" dirty="0" smtClean="0"/>
              <a:t>, and </a:t>
            </a:r>
            <a:r>
              <a:rPr lang="en-US" u="sng" dirty="0" smtClean="0"/>
              <a:t>end</a:t>
            </a:r>
            <a:r>
              <a:rPr lang="en-US" dirty="0" smtClean="0"/>
              <a:t> marks.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14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11.1 Periods and Other End 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Periods, question marks, and exclamation points are known as </a:t>
            </a:r>
            <a:r>
              <a:rPr lang="en-US" u="sng" dirty="0" smtClean="0"/>
              <a:t>end</a:t>
            </a:r>
            <a:r>
              <a:rPr lang="en-US" dirty="0" smtClean="0"/>
              <a:t> marks because they are used to indicate the </a:t>
            </a:r>
            <a:r>
              <a:rPr lang="en-US" u="sng" dirty="0" smtClean="0"/>
              <a:t>end</a:t>
            </a:r>
            <a:r>
              <a:rPr lang="en-US" dirty="0" smtClean="0"/>
              <a:t> of a a </a:t>
            </a:r>
            <a:r>
              <a:rPr lang="en-US" u="sng" dirty="0" smtClean="0"/>
              <a:t>sentence</a:t>
            </a:r>
            <a:r>
              <a:rPr lang="en-US" dirty="0" smtClean="0"/>
              <a:t>.  </a:t>
            </a:r>
          </a:p>
          <a:p>
            <a:r>
              <a:rPr lang="en-US" u="sng" dirty="0" smtClean="0"/>
              <a:t>Periods</a:t>
            </a:r>
            <a:r>
              <a:rPr lang="en-US" dirty="0" smtClean="0"/>
              <a:t> have other </a:t>
            </a:r>
            <a:r>
              <a:rPr lang="en-US" u="sng" dirty="0" smtClean="0"/>
              <a:t>uses</a:t>
            </a:r>
            <a:r>
              <a:rPr lang="en-US" dirty="0" smtClean="0"/>
              <a:t> as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18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Direct Quotations 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direct</a:t>
            </a:r>
            <a:r>
              <a:rPr lang="en-US" dirty="0" smtClean="0"/>
              <a:t> quotation is a report of a speaker’s </a:t>
            </a:r>
            <a:r>
              <a:rPr lang="en-US" u="sng" dirty="0" smtClean="0"/>
              <a:t>exact</a:t>
            </a:r>
            <a:r>
              <a:rPr lang="en-US" dirty="0" smtClean="0"/>
              <a:t> words.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quotation</a:t>
            </a:r>
            <a:r>
              <a:rPr lang="en-US" dirty="0" smtClean="0"/>
              <a:t> marks at the </a:t>
            </a:r>
            <a:r>
              <a:rPr lang="en-US" u="sng" dirty="0" smtClean="0"/>
              <a:t>beginning</a:t>
            </a:r>
            <a:r>
              <a:rPr lang="en-US" dirty="0" smtClean="0"/>
              <a:t> and </a:t>
            </a:r>
            <a:r>
              <a:rPr lang="en-US" u="sng" dirty="0" smtClean="0"/>
              <a:t>end</a:t>
            </a:r>
            <a:r>
              <a:rPr lang="en-US" dirty="0" smtClean="0"/>
              <a:t> of a direct quotation.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smtClean="0"/>
              <a:t>In the mid-1800s, Ada, countess of Lovelace, created the first computer program,</a:t>
            </a:r>
            <a:r>
              <a:rPr lang="en-US" dirty="0" smtClean="0">
                <a:solidFill>
                  <a:srgbClr val="FF0000"/>
                </a:solidFill>
              </a:rPr>
              <a:t>” </a:t>
            </a:r>
            <a:r>
              <a:rPr lang="en-US" dirty="0" smtClean="0"/>
              <a:t>explained Carla.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commas</a:t>
            </a:r>
            <a:r>
              <a:rPr lang="en-US" dirty="0" smtClean="0"/>
              <a:t> to set off </a:t>
            </a:r>
            <a:r>
              <a:rPr lang="en-US" u="sng" dirty="0" smtClean="0"/>
              <a:t>explanatory</a:t>
            </a:r>
            <a:r>
              <a:rPr lang="en-US" dirty="0" smtClean="0"/>
              <a:t> words used with </a:t>
            </a:r>
            <a:r>
              <a:rPr lang="en-US" u="sng" dirty="0" smtClean="0"/>
              <a:t>direct</a:t>
            </a:r>
            <a:r>
              <a:rPr lang="en-US" dirty="0" smtClean="0"/>
              <a:t> quotations (whether they occur at the beginning, middle, or end of the sentence).</a:t>
            </a:r>
          </a:p>
          <a:p>
            <a:pPr lvl="2"/>
            <a:r>
              <a:rPr lang="en-US" dirty="0" smtClean="0"/>
              <a:t>Mark said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“She also wrote about an early computer.”</a:t>
            </a:r>
          </a:p>
          <a:p>
            <a:pPr lvl="2"/>
            <a:r>
              <a:rPr lang="en-US" dirty="0" smtClean="0"/>
              <a:t>“She also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” said Mark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“wrote about an early computer.”</a:t>
            </a:r>
          </a:p>
          <a:p>
            <a:pPr lvl="2"/>
            <a:r>
              <a:rPr lang="en-US" dirty="0" smtClean="0"/>
              <a:t>“She also wrote about an early computer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” said Mark.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45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Direct Quotations, cont.</a:t>
            </a:r>
          </a:p>
          <a:p>
            <a:pPr lvl="1"/>
            <a:r>
              <a:rPr lang="en-US" dirty="0" smtClean="0"/>
              <a:t>If a quotation is a </a:t>
            </a:r>
            <a:r>
              <a:rPr lang="en-US" u="sng" dirty="0" smtClean="0"/>
              <a:t>question</a:t>
            </a:r>
            <a:r>
              <a:rPr lang="en-US" dirty="0" smtClean="0"/>
              <a:t> or an </a:t>
            </a:r>
            <a:r>
              <a:rPr lang="en-US" u="sng" dirty="0" smtClean="0"/>
              <a:t>exclamation</a:t>
            </a:r>
            <a:r>
              <a:rPr lang="en-US" dirty="0" smtClean="0"/>
              <a:t>, place the </a:t>
            </a:r>
            <a:r>
              <a:rPr lang="en-US" u="sng" dirty="0" smtClean="0"/>
              <a:t>question</a:t>
            </a:r>
            <a:r>
              <a:rPr lang="en-US" dirty="0" smtClean="0"/>
              <a:t> mark or </a:t>
            </a:r>
            <a:r>
              <a:rPr lang="en-US" u="sng" dirty="0" smtClean="0"/>
              <a:t>exclamation</a:t>
            </a:r>
            <a:r>
              <a:rPr lang="en-US" dirty="0" smtClean="0"/>
              <a:t> point </a:t>
            </a:r>
            <a:r>
              <a:rPr lang="en-US" u="sng" dirty="0" smtClean="0"/>
              <a:t>inside</a:t>
            </a:r>
            <a:r>
              <a:rPr lang="en-US" dirty="0" smtClean="0"/>
              <a:t> the closing </a:t>
            </a:r>
            <a:r>
              <a:rPr lang="en-US" u="sng" dirty="0" smtClean="0"/>
              <a:t>quotation</a:t>
            </a:r>
            <a:r>
              <a:rPr lang="en-US" dirty="0" smtClean="0"/>
              <a:t> marks.</a:t>
            </a:r>
          </a:p>
          <a:p>
            <a:pPr lvl="2"/>
            <a:r>
              <a:rPr lang="en-US" dirty="0" smtClean="0"/>
              <a:t>“Who could deny her remarkable contributions</a:t>
            </a:r>
            <a:r>
              <a:rPr lang="en-US" dirty="0" smtClean="0">
                <a:solidFill>
                  <a:srgbClr val="FF0000"/>
                </a:solidFill>
              </a:rPr>
              <a:t>?” </a:t>
            </a:r>
            <a:r>
              <a:rPr lang="en-US" dirty="0" smtClean="0"/>
              <a:t>asked Carla.</a:t>
            </a:r>
          </a:p>
          <a:p>
            <a:pPr lvl="1"/>
            <a:r>
              <a:rPr lang="en-US" dirty="0" smtClean="0"/>
              <a:t>If </a:t>
            </a:r>
            <a:r>
              <a:rPr lang="en-US" u="sng" dirty="0" smtClean="0"/>
              <a:t>quoted</a:t>
            </a:r>
            <a:r>
              <a:rPr lang="en-US" dirty="0" smtClean="0"/>
              <a:t> words are part of a </a:t>
            </a:r>
            <a:r>
              <a:rPr lang="en-US" u="sng" dirty="0" smtClean="0"/>
              <a:t>question</a:t>
            </a:r>
            <a:r>
              <a:rPr lang="en-US" dirty="0" smtClean="0"/>
              <a:t> or exclamation, place the question mark </a:t>
            </a:r>
            <a:r>
              <a:rPr lang="en-US" u="sng" dirty="0" smtClean="0"/>
              <a:t>outside</a:t>
            </a:r>
            <a:r>
              <a:rPr lang="en-US" dirty="0" smtClean="0"/>
              <a:t> the closing </a:t>
            </a:r>
            <a:r>
              <a:rPr lang="en-US" u="sng" dirty="0" smtClean="0"/>
              <a:t>quotation</a:t>
            </a:r>
            <a:r>
              <a:rPr lang="en-US" dirty="0" smtClean="0"/>
              <a:t> marks.</a:t>
            </a:r>
          </a:p>
          <a:p>
            <a:pPr lvl="2"/>
            <a:r>
              <a:rPr lang="en-US" dirty="0" smtClean="0"/>
              <a:t>Did Mark say, “A computer language was named in her honor</a:t>
            </a:r>
            <a:r>
              <a:rPr lang="en-US" dirty="0" smtClean="0">
                <a:solidFill>
                  <a:srgbClr val="FF0000"/>
                </a:solidFill>
              </a:rPr>
              <a:t>”?</a:t>
            </a:r>
          </a:p>
          <a:p>
            <a:pPr lvl="1"/>
            <a:r>
              <a:rPr lang="en-US" dirty="0" smtClean="0"/>
              <a:t>Commas and periods ALWAYS go inside closing quotation marks.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164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Indirect Quotations</a:t>
            </a:r>
          </a:p>
          <a:p>
            <a:pPr lvl="1"/>
            <a:r>
              <a:rPr lang="en-US" dirty="0" smtClean="0"/>
              <a:t>Do </a:t>
            </a:r>
            <a:r>
              <a:rPr lang="en-US" u="sng" dirty="0" smtClean="0"/>
              <a:t>not</a:t>
            </a:r>
            <a:r>
              <a:rPr lang="en-US" dirty="0" smtClean="0"/>
              <a:t> use quotation marks to set of an </a:t>
            </a:r>
            <a:r>
              <a:rPr lang="en-US" u="sng" dirty="0" smtClean="0"/>
              <a:t>indirect</a:t>
            </a:r>
            <a:r>
              <a:rPr lang="en-US" dirty="0" smtClean="0"/>
              <a:t> quotation.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indirect</a:t>
            </a:r>
            <a:r>
              <a:rPr lang="en-US" dirty="0" smtClean="0"/>
              <a:t> quotation is a </a:t>
            </a:r>
            <a:r>
              <a:rPr lang="en-US" u="sng" dirty="0" smtClean="0"/>
              <a:t>restatement</a:t>
            </a:r>
            <a:r>
              <a:rPr lang="en-US" dirty="0" smtClean="0"/>
              <a:t>, in </a:t>
            </a:r>
            <a:r>
              <a:rPr lang="en-US" u="sng" dirty="0" smtClean="0"/>
              <a:t>different</a:t>
            </a:r>
            <a:r>
              <a:rPr lang="en-US" dirty="0" smtClean="0"/>
              <a:t> words, or what someone said.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indirect</a:t>
            </a:r>
            <a:r>
              <a:rPr lang="en-US" dirty="0" smtClean="0"/>
              <a:t> quotation is often </a:t>
            </a:r>
            <a:r>
              <a:rPr lang="en-US" u="sng" dirty="0" smtClean="0"/>
              <a:t>introduced</a:t>
            </a:r>
            <a:r>
              <a:rPr lang="en-US" dirty="0" smtClean="0"/>
              <a:t> by the word </a:t>
            </a:r>
            <a:r>
              <a:rPr lang="en-US" i="1" u="sng" dirty="0" smtClean="0"/>
              <a:t>that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Direct: Todd said, “The name of one of the first electronic computers was ENIAC.”</a:t>
            </a:r>
          </a:p>
          <a:p>
            <a:pPr lvl="2"/>
            <a:r>
              <a:rPr lang="en-US" dirty="0" smtClean="0"/>
              <a:t>Indirect: Todd said that one of the first electronic computers was named ENIAC.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44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Quotations 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divided</a:t>
            </a:r>
            <a:r>
              <a:rPr lang="en-US" dirty="0" smtClean="0"/>
              <a:t> quotation is a </a:t>
            </a:r>
            <a:r>
              <a:rPr lang="en-US" u="sng" dirty="0" smtClean="0"/>
              <a:t>direct</a:t>
            </a:r>
            <a:r>
              <a:rPr lang="en-US" dirty="0" smtClean="0"/>
              <a:t> quotation that is </a:t>
            </a:r>
            <a:r>
              <a:rPr lang="en-US" u="sng" dirty="0" smtClean="0"/>
              <a:t>separated</a:t>
            </a:r>
            <a:r>
              <a:rPr lang="en-US" dirty="0" smtClean="0"/>
              <a:t> into </a:t>
            </a:r>
            <a:r>
              <a:rPr lang="en-US" u="sng" dirty="0" smtClean="0"/>
              <a:t>two</a:t>
            </a:r>
            <a:r>
              <a:rPr lang="en-US" dirty="0" smtClean="0"/>
              <a:t> parts, with the </a:t>
            </a:r>
            <a:r>
              <a:rPr lang="en-US" u="sng" dirty="0" smtClean="0"/>
              <a:t>explanatory</a:t>
            </a:r>
            <a:r>
              <a:rPr lang="en-US" dirty="0" smtClean="0"/>
              <a:t> words such as </a:t>
            </a:r>
            <a:r>
              <a:rPr lang="en-US" i="1" dirty="0" smtClean="0"/>
              <a:t>he said </a:t>
            </a:r>
            <a:r>
              <a:rPr lang="en-US" dirty="0" smtClean="0"/>
              <a:t>or </a:t>
            </a:r>
            <a:r>
              <a:rPr lang="en-US" i="1" dirty="0" smtClean="0"/>
              <a:t>she said </a:t>
            </a:r>
            <a:r>
              <a:rPr lang="en-US" u="sng" dirty="0" smtClean="0"/>
              <a:t>between</a:t>
            </a:r>
            <a:r>
              <a:rPr lang="en-US" dirty="0" smtClean="0"/>
              <a:t> the parts.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quotation</a:t>
            </a:r>
            <a:r>
              <a:rPr lang="en-US" dirty="0" smtClean="0"/>
              <a:t> marks to enclose </a:t>
            </a:r>
            <a:r>
              <a:rPr lang="en-US" u="sng" dirty="0" smtClean="0"/>
              <a:t>both</a:t>
            </a:r>
            <a:r>
              <a:rPr lang="en-US" dirty="0" smtClean="0"/>
              <a:t> parts of the divided quotation.</a:t>
            </a:r>
          </a:p>
          <a:p>
            <a:pPr lvl="2"/>
            <a:r>
              <a:rPr lang="en-US" dirty="0" smtClean="0"/>
              <a:t>“ENIAC,” said Todd, “was constructed of 18,000 vacuum tubes and nearly filled an entire building.”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25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Quotations, cont.</a:t>
            </a:r>
          </a:p>
          <a:p>
            <a:pPr lvl="1"/>
            <a:r>
              <a:rPr lang="en-US" dirty="0" smtClean="0"/>
              <a:t>Do </a:t>
            </a:r>
            <a:r>
              <a:rPr lang="en-US" u="sng" dirty="0" smtClean="0"/>
              <a:t>not</a:t>
            </a:r>
            <a:r>
              <a:rPr lang="en-US" dirty="0" smtClean="0"/>
              <a:t> capitalize the first word of the second part of a divided quotation </a:t>
            </a:r>
            <a:r>
              <a:rPr lang="en-US" u="sng" dirty="0" smtClean="0"/>
              <a:t>unless</a:t>
            </a:r>
            <a:r>
              <a:rPr lang="en-US" dirty="0" smtClean="0"/>
              <a:t> it begins a </a:t>
            </a:r>
            <a:r>
              <a:rPr lang="en-US" u="sng" dirty="0" smtClean="0"/>
              <a:t>new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“If we still used vacuum tubes,” explained James, “</a:t>
            </a:r>
            <a:r>
              <a:rPr lang="en-US" dirty="0" smtClean="0">
                <a:solidFill>
                  <a:srgbClr val="FF0000"/>
                </a:solidFill>
              </a:rPr>
              <a:t>w</a:t>
            </a:r>
            <a:r>
              <a:rPr lang="en-US" dirty="0" smtClean="0"/>
              <a:t>e would need whole houses for our computers.”</a:t>
            </a:r>
          </a:p>
          <a:p>
            <a:pPr lvl="2"/>
            <a:r>
              <a:rPr lang="en-US" dirty="0" smtClean="0"/>
              <a:t>“Hmm, that’s interesting,” answered Todd. “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y brother would have no place to put his CDs.”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22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Divided Quotations, cont.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commas</a:t>
            </a:r>
            <a:r>
              <a:rPr lang="en-US" dirty="0" smtClean="0"/>
              <a:t> to set off the </a:t>
            </a:r>
            <a:r>
              <a:rPr lang="en-US" u="sng" dirty="0" smtClean="0"/>
              <a:t>explanatory</a:t>
            </a:r>
            <a:r>
              <a:rPr lang="en-US" dirty="0" smtClean="0"/>
              <a:t> words used with a </a:t>
            </a:r>
            <a:r>
              <a:rPr lang="en-US" u="sng" dirty="0" smtClean="0"/>
              <a:t>divided</a:t>
            </a:r>
            <a:r>
              <a:rPr lang="en-US" dirty="0" smtClean="0"/>
              <a:t> quotation.</a:t>
            </a:r>
          </a:p>
          <a:p>
            <a:pPr lvl="2"/>
            <a:r>
              <a:rPr lang="en-US" dirty="0" smtClean="0"/>
              <a:t>“Well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” explained James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“he could always give them to me!”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795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11.4 Punctuating Quotations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Quotation Marks in Dialogue</a:t>
            </a:r>
          </a:p>
          <a:p>
            <a:pPr lvl="1"/>
            <a:r>
              <a:rPr lang="en-US" dirty="0" smtClean="0"/>
              <a:t>In </a:t>
            </a:r>
            <a:r>
              <a:rPr lang="en-US" u="sng" dirty="0" smtClean="0"/>
              <a:t>dialogue</a:t>
            </a:r>
            <a:r>
              <a:rPr lang="en-US" dirty="0" smtClean="0"/>
              <a:t>, a new </a:t>
            </a:r>
            <a:r>
              <a:rPr lang="en-US" u="sng" dirty="0" smtClean="0"/>
              <a:t>paragraph</a:t>
            </a:r>
            <a:r>
              <a:rPr lang="en-US" dirty="0" smtClean="0"/>
              <a:t> and a new set of </a:t>
            </a:r>
            <a:r>
              <a:rPr lang="en-US" u="sng" dirty="0" smtClean="0"/>
              <a:t>quotation</a:t>
            </a:r>
            <a:r>
              <a:rPr lang="en-US" dirty="0" smtClean="0"/>
              <a:t> marks signal a </a:t>
            </a:r>
            <a:r>
              <a:rPr lang="en-US" u="sng" dirty="0" smtClean="0"/>
              <a:t>change</a:t>
            </a:r>
            <a:r>
              <a:rPr lang="en-US" dirty="0" smtClean="0"/>
              <a:t> in </a:t>
            </a:r>
            <a:r>
              <a:rPr lang="en-US" u="sng" dirty="0" smtClean="0"/>
              <a:t>speakers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 </a:t>
            </a:r>
            <a:r>
              <a:rPr lang="en-US" u="sng" dirty="0" smtClean="0"/>
              <a:t>dialogue</a:t>
            </a:r>
            <a:r>
              <a:rPr lang="en-US" dirty="0" smtClean="0"/>
              <a:t> is a </a:t>
            </a:r>
            <a:r>
              <a:rPr lang="en-US" u="sng" dirty="0" smtClean="0"/>
              <a:t>conversation</a:t>
            </a:r>
            <a:r>
              <a:rPr lang="en-US" dirty="0" smtClean="0"/>
              <a:t> between </a:t>
            </a:r>
            <a:r>
              <a:rPr lang="en-US" u="sng" dirty="0" smtClean="0"/>
              <a:t>two</a:t>
            </a:r>
            <a:r>
              <a:rPr lang="en-US" dirty="0" smtClean="0"/>
              <a:t> or more speakers.</a:t>
            </a:r>
          </a:p>
          <a:p>
            <a:pPr lvl="2"/>
            <a:r>
              <a:rPr lang="en-US" dirty="0" smtClean="0"/>
              <a:t>See pg. 260 for an example of dialogue.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65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11.5 Semicolons and Colons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semicolon</a:t>
            </a:r>
            <a:r>
              <a:rPr lang="en-US" dirty="0" smtClean="0"/>
              <a:t> separates </a:t>
            </a:r>
            <a:r>
              <a:rPr lang="en-US" u="sng" dirty="0" smtClean="0"/>
              <a:t>elements</a:t>
            </a:r>
            <a:r>
              <a:rPr lang="en-US" dirty="0" smtClean="0"/>
              <a:t> in a sentence.  </a:t>
            </a:r>
            <a:endParaRPr lang="en-US" dirty="0"/>
          </a:p>
          <a:p>
            <a:pPr lvl="1"/>
            <a:r>
              <a:rPr lang="en-US" dirty="0" smtClean="0"/>
              <a:t>It is </a:t>
            </a:r>
            <a:r>
              <a:rPr lang="en-US" u="sng" dirty="0" smtClean="0"/>
              <a:t>stronger</a:t>
            </a:r>
            <a:r>
              <a:rPr lang="en-US" dirty="0" smtClean="0"/>
              <a:t> than a </a:t>
            </a:r>
            <a:r>
              <a:rPr lang="en-US" u="sng" dirty="0" smtClean="0"/>
              <a:t>comma</a:t>
            </a:r>
            <a:r>
              <a:rPr lang="en-US" dirty="0" smtClean="0"/>
              <a:t> but </a:t>
            </a:r>
            <a:r>
              <a:rPr lang="en-US" u="sng" dirty="0" smtClean="0"/>
              <a:t>not</a:t>
            </a:r>
            <a:r>
              <a:rPr lang="en-US" dirty="0" smtClean="0"/>
              <a:t> as strong as a </a:t>
            </a:r>
            <a:r>
              <a:rPr lang="en-US" u="sng" dirty="0" smtClean="0"/>
              <a:t>period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colon</a:t>
            </a:r>
            <a:r>
              <a:rPr lang="en-US" dirty="0" smtClean="0"/>
              <a:t> indicates that a </a:t>
            </a:r>
            <a:r>
              <a:rPr lang="en-US" u="sng" dirty="0" smtClean="0"/>
              <a:t>list</a:t>
            </a:r>
            <a:r>
              <a:rPr lang="en-US" dirty="0" smtClean="0"/>
              <a:t> follows.</a:t>
            </a:r>
          </a:p>
          <a:p>
            <a:pPr lvl="1"/>
            <a:r>
              <a:rPr lang="en-US" u="sng" dirty="0" smtClean="0"/>
              <a:t>Colons</a:t>
            </a:r>
            <a:r>
              <a:rPr lang="en-US" dirty="0" smtClean="0"/>
              <a:t> are also used after </a:t>
            </a:r>
            <a:r>
              <a:rPr lang="en-US" u="sng" dirty="0" smtClean="0"/>
              <a:t>greetings</a:t>
            </a:r>
            <a:r>
              <a:rPr lang="en-US" dirty="0" smtClean="0"/>
              <a:t> in </a:t>
            </a:r>
            <a:r>
              <a:rPr lang="en-US" u="sng" dirty="0" smtClean="0"/>
              <a:t>business</a:t>
            </a:r>
            <a:r>
              <a:rPr lang="en-US" dirty="0" smtClean="0"/>
              <a:t> letters and in expressions of </a:t>
            </a:r>
            <a:r>
              <a:rPr lang="en-US" u="sng" dirty="0" smtClean="0"/>
              <a:t>time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479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11.5 Semicolons and Colons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Semicolons in Compound Sentences.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semicolon</a:t>
            </a:r>
            <a:r>
              <a:rPr lang="en-US" dirty="0" smtClean="0"/>
              <a:t> to join parts of a </a:t>
            </a:r>
            <a:r>
              <a:rPr lang="en-US" u="sng" dirty="0" smtClean="0"/>
              <a:t>compound</a:t>
            </a:r>
            <a:r>
              <a:rPr lang="en-US" dirty="0" smtClean="0"/>
              <a:t> sentence without a </a:t>
            </a:r>
            <a:r>
              <a:rPr lang="en-US" u="sng" dirty="0" smtClean="0"/>
              <a:t>coordinating</a:t>
            </a:r>
            <a:r>
              <a:rPr lang="en-US" dirty="0" smtClean="0"/>
              <a:t> conjunction.</a:t>
            </a:r>
          </a:p>
          <a:p>
            <a:pPr lvl="2"/>
            <a:r>
              <a:rPr lang="en-US" dirty="0" smtClean="0"/>
              <a:t>The Pony Express was formed in 1860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en-US" dirty="0" smtClean="0"/>
              <a:t> it carried mail between St. Joseph, Missouri, and Sacramento, California.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semicolon</a:t>
            </a:r>
            <a:r>
              <a:rPr lang="en-US" dirty="0" smtClean="0"/>
              <a:t> between parts of a </a:t>
            </a:r>
            <a:r>
              <a:rPr lang="en-US" u="sng" dirty="0" smtClean="0"/>
              <a:t>compound</a:t>
            </a:r>
            <a:r>
              <a:rPr lang="en-US" dirty="0" smtClean="0"/>
              <a:t> sentence when the clauses are </a:t>
            </a:r>
            <a:r>
              <a:rPr lang="en-US" u="sng" dirty="0" smtClean="0"/>
              <a:t>long</a:t>
            </a:r>
            <a:r>
              <a:rPr lang="en-US" dirty="0" smtClean="0"/>
              <a:t> and </a:t>
            </a:r>
            <a:r>
              <a:rPr lang="en-US" u="sng" dirty="0" smtClean="0"/>
              <a:t>complicated</a:t>
            </a:r>
            <a:r>
              <a:rPr lang="en-US" dirty="0" smtClean="0"/>
              <a:t> or when they contain </a:t>
            </a:r>
            <a:r>
              <a:rPr lang="en-US" u="sng" dirty="0" smtClean="0"/>
              <a:t>commas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Pony Express riders were young, strong men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en-US" dirty="0" smtClean="0"/>
              <a:t> and they rod for many hours at a stretch, persisted in bad weather, and avoided fights with settlers.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4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11.5 Semicolons and Colons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Semicolons with Items in a Series (list)</a:t>
            </a:r>
          </a:p>
          <a:p>
            <a:r>
              <a:rPr lang="en-US" dirty="0" smtClean="0"/>
              <a:t>When there are </a:t>
            </a:r>
            <a:r>
              <a:rPr lang="en-US" u="sng" dirty="0" smtClean="0"/>
              <a:t>commas</a:t>
            </a:r>
            <a:r>
              <a:rPr lang="en-US" dirty="0" smtClean="0"/>
              <a:t> within parts of a </a:t>
            </a:r>
            <a:r>
              <a:rPr lang="en-US" u="sng" dirty="0" smtClean="0"/>
              <a:t>series</a:t>
            </a:r>
            <a:r>
              <a:rPr lang="en-US" dirty="0" smtClean="0"/>
              <a:t>, use </a:t>
            </a:r>
            <a:r>
              <a:rPr lang="en-US" u="sng" dirty="0" smtClean="0"/>
              <a:t>semicolons</a:t>
            </a:r>
            <a:r>
              <a:rPr lang="en-US" dirty="0" smtClean="0"/>
              <a:t> to separate the </a:t>
            </a:r>
            <a:r>
              <a:rPr lang="en-US" u="sng" dirty="0" smtClean="0"/>
              <a:t>parts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riders were expected to treat the horses, oxen, and other animals well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  <a:r>
              <a:rPr lang="en-US" dirty="0" smtClean="0"/>
              <a:t> to carry horns to sound their arriva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/>
              <a:t>; and, above all, to reach their destinations on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7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11.1 Periods and Other End 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Periods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period</a:t>
            </a:r>
            <a:r>
              <a:rPr lang="en-US" dirty="0" smtClean="0"/>
              <a:t> at the end of a </a:t>
            </a:r>
            <a:r>
              <a:rPr lang="en-US" u="sng" dirty="0" smtClean="0"/>
              <a:t>declarative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A </a:t>
            </a:r>
            <a:r>
              <a:rPr lang="en-US" u="sng" dirty="0" smtClean="0"/>
              <a:t>declarative</a:t>
            </a:r>
            <a:r>
              <a:rPr lang="en-US" dirty="0" smtClean="0"/>
              <a:t> sentence makes a </a:t>
            </a:r>
            <a:r>
              <a:rPr lang="en-US" u="sng" dirty="0" smtClean="0"/>
              <a:t>statement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The general wrote a message to the president.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period</a:t>
            </a:r>
            <a:r>
              <a:rPr lang="en-US" dirty="0" smtClean="0"/>
              <a:t> at the end of almost every </a:t>
            </a:r>
            <a:r>
              <a:rPr lang="en-US" u="sng" dirty="0" smtClean="0"/>
              <a:t>imperative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An </a:t>
            </a:r>
            <a:r>
              <a:rPr lang="en-US" u="sng" dirty="0" smtClean="0"/>
              <a:t>imperative</a:t>
            </a:r>
            <a:r>
              <a:rPr lang="en-US" dirty="0" smtClean="0"/>
              <a:t> sentence gives a </a:t>
            </a:r>
            <a:r>
              <a:rPr lang="en-US" u="sng" dirty="0" smtClean="0"/>
              <a:t>command</a:t>
            </a:r>
            <a:r>
              <a:rPr lang="en-US" dirty="0" smtClean="0"/>
              <a:t>.</a:t>
            </a:r>
          </a:p>
          <a:p>
            <a:pPr lvl="2"/>
            <a:r>
              <a:rPr lang="en-US" u="sng" dirty="0" smtClean="0"/>
              <a:t>Some</a:t>
            </a:r>
            <a:r>
              <a:rPr lang="en-US" dirty="0" smtClean="0"/>
              <a:t> imperative sentences express </a:t>
            </a:r>
            <a:r>
              <a:rPr lang="en-US" u="sng" dirty="0" smtClean="0"/>
              <a:t>excitement</a:t>
            </a:r>
            <a:r>
              <a:rPr lang="en-US" dirty="0" smtClean="0"/>
              <a:t> or </a:t>
            </a:r>
            <a:r>
              <a:rPr lang="en-US" u="sng" dirty="0" smtClean="0"/>
              <a:t>emotion</a:t>
            </a:r>
            <a:r>
              <a:rPr lang="en-US" dirty="0" smtClean="0"/>
              <a:t> and therefore end with </a:t>
            </a:r>
            <a:r>
              <a:rPr lang="en-US" u="sng" dirty="0" smtClean="0"/>
              <a:t>exclamation</a:t>
            </a:r>
            <a:r>
              <a:rPr lang="en-US" dirty="0" smtClean="0"/>
              <a:t> points.</a:t>
            </a:r>
          </a:p>
          <a:p>
            <a:pPr lvl="3"/>
            <a:r>
              <a:rPr lang="en-US" dirty="0" smtClean="0"/>
              <a:t>Take this message to the president.</a:t>
            </a:r>
          </a:p>
          <a:p>
            <a:pPr lvl="3"/>
            <a:r>
              <a:rPr lang="en-US" dirty="0" smtClean="0"/>
              <a:t>Wait! Use the faster horse!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6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11.5 Semicolons and Colons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Colons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colon</a:t>
            </a:r>
            <a:r>
              <a:rPr lang="en-US" dirty="0" smtClean="0"/>
              <a:t> to introduce a </a:t>
            </a:r>
            <a:r>
              <a:rPr lang="en-US" u="sng" dirty="0" smtClean="0"/>
              <a:t>list</a:t>
            </a:r>
            <a:r>
              <a:rPr lang="en-US" dirty="0" smtClean="0"/>
              <a:t> of items.</a:t>
            </a:r>
          </a:p>
          <a:p>
            <a:pPr lvl="2"/>
            <a:r>
              <a:rPr lang="en-US" dirty="0" smtClean="0"/>
              <a:t>Pony Express riders wore the same clothing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 red shirts, slouch hats, jeans, and boots.</a:t>
            </a:r>
          </a:p>
          <a:p>
            <a:pPr lvl="1"/>
            <a:r>
              <a:rPr lang="en-US" u="sng" dirty="0" smtClean="0"/>
              <a:t>Avoid</a:t>
            </a:r>
            <a:r>
              <a:rPr lang="en-US" dirty="0" smtClean="0"/>
              <a:t> using a </a:t>
            </a:r>
            <a:r>
              <a:rPr lang="en-US" u="sng" dirty="0" smtClean="0"/>
              <a:t>colon</a:t>
            </a:r>
            <a:r>
              <a:rPr lang="en-US" dirty="0" smtClean="0"/>
              <a:t> directly after a </a:t>
            </a:r>
            <a:r>
              <a:rPr lang="en-US" u="sng" dirty="0" smtClean="0"/>
              <a:t>verb</a:t>
            </a:r>
            <a:r>
              <a:rPr lang="en-US" dirty="0" smtClean="0"/>
              <a:t> or </a:t>
            </a:r>
            <a:r>
              <a:rPr lang="en-US" u="sng" dirty="0" smtClean="0"/>
              <a:t>preposition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Incorrect: The clothing was: red shirts and jeans.</a:t>
            </a:r>
          </a:p>
          <a:p>
            <a:pPr lvl="2"/>
            <a:r>
              <a:rPr lang="en-US" dirty="0" smtClean="0"/>
              <a:t>Incorrect: At one time, mail was delivered to California by: steamships, trains, and stagecoaches.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22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11.5 Semicolons and Colons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Colons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colon</a:t>
            </a:r>
            <a:r>
              <a:rPr lang="en-US" dirty="0" smtClean="0"/>
              <a:t> after the formal </a:t>
            </a:r>
            <a:r>
              <a:rPr lang="en-US" u="sng" dirty="0" smtClean="0"/>
              <a:t>greeting</a:t>
            </a:r>
            <a:r>
              <a:rPr lang="en-US" dirty="0" smtClean="0"/>
              <a:t> in a </a:t>
            </a:r>
            <a:r>
              <a:rPr lang="en-US" u="sng" dirty="0" smtClean="0"/>
              <a:t>business</a:t>
            </a:r>
            <a:r>
              <a:rPr lang="en-US" dirty="0" smtClean="0"/>
              <a:t> letter.</a:t>
            </a:r>
          </a:p>
          <a:p>
            <a:pPr lvl="2"/>
            <a:r>
              <a:rPr lang="en-US" dirty="0" smtClean="0"/>
              <a:t>Dear Dr. Russell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2"/>
            <a:r>
              <a:rPr lang="en-US" dirty="0" smtClean="0"/>
              <a:t>Dear Ms. Wells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colon</a:t>
            </a:r>
            <a:r>
              <a:rPr lang="en-US" dirty="0" smtClean="0"/>
              <a:t> between </a:t>
            </a:r>
            <a:r>
              <a:rPr lang="en-US" u="sng" dirty="0" smtClean="0"/>
              <a:t>hours</a:t>
            </a:r>
            <a:r>
              <a:rPr lang="en-US" dirty="0" smtClean="0"/>
              <a:t> and minutes in expressions of </a:t>
            </a:r>
            <a:r>
              <a:rPr lang="en-US" u="sng" dirty="0" smtClean="0"/>
              <a:t>time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11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/>
              <a:t>35 A.M.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23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11.6 Hyphens, Dashes, and Parentheses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Hyphens, dashes, and parentheses help make your writing </a:t>
            </a:r>
            <a:r>
              <a:rPr lang="en-US" u="sng" dirty="0" smtClean="0"/>
              <a:t>clear</a:t>
            </a:r>
            <a:r>
              <a:rPr lang="en-US" dirty="0" smtClean="0"/>
              <a:t> by </a:t>
            </a:r>
            <a:r>
              <a:rPr lang="en-US" u="sng" dirty="0" smtClean="0"/>
              <a:t>separating</a:t>
            </a:r>
            <a:r>
              <a:rPr lang="en-US" dirty="0" smtClean="0"/>
              <a:t> or setting off words or </a:t>
            </a:r>
            <a:r>
              <a:rPr lang="en-US" u="sng" dirty="0" smtClean="0"/>
              <a:t>parts</a:t>
            </a:r>
            <a:r>
              <a:rPr lang="en-US" dirty="0" smtClean="0"/>
              <a:t> of words.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305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11.6 Hyphens, Dashes, and Parentheses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Hyphens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hyphen</a:t>
            </a:r>
            <a:r>
              <a:rPr lang="en-US" dirty="0" smtClean="0"/>
              <a:t> if part of a word must be </a:t>
            </a:r>
            <a:r>
              <a:rPr lang="en-US" u="sng" dirty="0" smtClean="0"/>
              <a:t>carried</a:t>
            </a:r>
            <a:r>
              <a:rPr lang="en-US" dirty="0" smtClean="0"/>
              <a:t> over from one </a:t>
            </a:r>
            <a:r>
              <a:rPr lang="en-US" u="sng" dirty="0" smtClean="0"/>
              <a:t>line</a:t>
            </a:r>
            <a:r>
              <a:rPr lang="en-US" dirty="0" smtClean="0"/>
              <a:t> to the next.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word</a:t>
            </a:r>
            <a:r>
              <a:rPr lang="en-US" dirty="0" smtClean="0"/>
              <a:t> must have at least two </a:t>
            </a:r>
            <a:r>
              <a:rPr lang="en-US" u="sng" dirty="0" smtClean="0"/>
              <a:t>syllables</a:t>
            </a:r>
            <a:r>
              <a:rPr lang="en-US" dirty="0" smtClean="0"/>
              <a:t> to be broken.</a:t>
            </a:r>
          </a:p>
          <a:p>
            <a:pPr lvl="1"/>
            <a:r>
              <a:rPr lang="en-US" dirty="0" smtClean="0"/>
              <a:t>Right: com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err="1" smtClean="0"/>
              <a:t>puter</a:t>
            </a:r>
            <a:endParaRPr lang="en-US" dirty="0" smtClean="0"/>
          </a:p>
          <a:p>
            <a:pPr lvl="1"/>
            <a:r>
              <a:rPr lang="en-US" dirty="0" smtClean="0"/>
              <a:t>Wrong: dis-k</a:t>
            </a:r>
          </a:p>
          <a:p>
            <a:pPr lvl="2"/>
            <a:r>
              <a:rPr lang="en-US" u="sng" dirty="0" smtClean="0"/>
              <a:t>Separate</a:t>
            </a:r>
            <a:r>
              <a:rPr lang="en-US" dirty="0" smtClean="0"/>
              <a:t> the word between </a:t>
            </a:r>
            <a:r>
              <a:rPr lang="en-US" u="sng" dirty="0" smtClean="0"/>
              <a:t>syllables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Right: broad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cast</a:t>
            </a:r>
          </a:p>
          <a:p>
            <a:pPr lvl="3"/>
            <a:r>
              <a:rPr lang="en-US" dirty="0" smtClean="0"/>
              <a:t>Wrong: </a:t>
            </a:r>
            <a:r>
              <a:rPr lang="en-US" dirty="0" err="1" smtClean="0"/>
              <a:t>br-oadcast</a:t>
            </a:r>
            <a:endParaRPr lang="en-US" dirty="0" smtClean="0"/>
          </a:p>
          <a:p>
            <a:r>
              <a:rPr lang="en-US" dirty="0" smtClean="0"/>
              <a:t>Leave at least </a:t>
            </a:r>
            <a:r>
              <a:rPr lang="en-US" u="sng" dirty="0" smtClean="0"/>
              <a:t>two</a:t>
            </a:r>
            <a:r>
              <a:rPr lang="en-US" dirty="0" smtClean="0"/>
              <a:t> letters on each </a:t>
            </a:r>
            <a:r>
              <a:rPr lang="en-US" u="sng" dirty="0" smtClean="0"/>
              <a:t>line</a:t>
            </a:r>
            <a:r>
              <a:rPr lang="en-US" dirty="0" smtClean="0"/>
              <a:t>.	</a:t>
            </a:r>
          </a:p>
          <a:p>
            <a:pPr lvl="1"/>
            <a:r>
              <a:rPr lang="en-US" dirty="0" smtClean="0"/>
              <a:t>Right: sig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err="1" smtClean="0"/>
              <a:t>nal</a:t>
            </a:r>
            <a:endParaRPr lang="en-US" dirty="0" smtClean="0"/>
          </a:p>
          <a:p>
            <a:pPr lvl="1"/>
            <a:r>
              <a:rPr lang="en-US" dirty="0" smtClean="0"/>
              <a:t>Wrong: a-bout	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2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11.6 Hyphens, Dashes, and Parentheses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Hyphens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hyphens</a:t>
            </a:r>
            <a:r>
              <a:rPr lang="en-US" dirty="0" smtClean="0"/>
              <a:t> in certain </a:t>
            </a:r>
            <a:r>
              <a:rPr lang="en-US" u="sng" dirty="0" smtClean="0"/>
              <a:t>compound</a:t>
            </a:r>
            <a:r>
              <a:rPr lang="en-US" dirty="0" smtClean="0"/>
              <a:t> words.</a:t>
            </a:r>
          </a:p>
          <a:p>
            <a:pPr lvl="2"/>
            <a:r>
              <a:rPr lang="en-US" dirty="0" smtClean="0"/>
              <a:t>Vice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president</a:t>
            </a:r>
          </a:p>
          <a:p>
            <a:pPr lvl="2"/>
            <a:r>
              <a:rPr lang="en-US" dirty="0" smtClean="0"/>
              <a:t>Self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reliance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hyphens</a:t>
            </a:r>
            <a:r>
              <a:rPr lang="en-US" dirty="0" smtClean="0"/>
              <a:t> in compound </a:t>
            </a:r>
            <a:r>
              <a:rPr lang="en-US" u="sng" dirty="0" smtClean="0"/>
              <a:t>numbers</a:t>
            </a:r>
            <a:r>
              <a:rPr lang="en-US" dirty="0" smtClean="0"/>
              <a:t> from twenty-one to </a:t>
            </a:r>
            <a:r>
              <a:rPr lang="en-US" u="sng" dirty="0" smtClean="0"/>
              <a:t>ninety-nine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Thirty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three</a:t>
            </a:r>
          </a:p>
          <a:p>
            <a:r>
              <a:rPr lang="en-US" dirty="0" smtClean="0"/>
              <a:t>Use hyphens in spelled-out fractions.	</a:t>
            </a:r>
          </a:p>
          <a:p>
            <a:pPr lvl="1"/>
            <a:r>
              <a:rPr lang="en-US" dirty="0" smtClean="0"/>
              <a:t>One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third</a:t>
            </a:r>
          </a:p>
          <a:p>
            <a:pPr lvl="1"/>
            <a:r>
              <a:rPr lang="en-US" dirty="0" smtClean="0"/>
              <a:t>Three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smtClean="0"/>
              <a:t>eighths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71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11.6 Hyphens, Dashes, and Parentheses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Dashes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dashes</a:t>
            </a:r>
            <a:r>
              <a:rPr lang="en-US" dirty="0" smtClean="0"/>
              <a:t> to show an </a:t>
            </a:r>
            <a:r>
              <a:rPr lang="en-US" u="sng" dirty="0" smtClean="0"/>
              <a:t>abrupt</a:t>
            </a:r>
            <a:r>
              <a:rPr lang="en-US" dirty="0" smtClean="0"/>
              <a:t> break in </a:t>
            </a:r>
            <a:r>
              <a:rPr lang="en-US" u="sng" dirty="0" smtClean="0"/>
              <a:t>thought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Clara Barton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dirty="0" smtClean="0"/>
              <a:t> whose nickname was Angel of the Battlefield</a:t>
            </a:r>
            <a:r>
              <a:rPr lang="en-US" dirty="0" smtClean="0">
                <a:solidFill>
                  <a:srgbClr val="FF0000"/>
                </a:solidFill>
              </a:rPr>
              <a:t>–</a:t>
            </a:r>
            <a:r>
              <a:rPr lang="en-US" dirty="0" smtClean="0"/>
              <a:t> founded the Red Cross</a:t>
            </a:r>
          </a:p>
          <a:p>
            <a:r>
              <a:rPr lang="en-US" dirty="0" smtClean="0"/>
              <a:t>Parentheses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parentheses</a:t>
            </a:r>
            <a:r>
              <a:rPr lang="en-US" dirty="0" smtClean="0"/>
              <a:t> to set of material that is </a:t>
            </a:r>
            <a:r>
              <a:rPr lang="en-US" u="sng" dirty="0" smtClean="0"/>
              <a:t>loosely</a:t>
            </a:r>
            <a:r>
              <a:rPr lang="en-US" dirty="0" smtClean="0"/>
              <a:t> </a:t>
            </a:r>
            <a:r>
              <a:rPr lang="en-US" u="sng" dirty="0" smtClean="0"/>
              <a:t>related</a:t>
            </a:r>
            <a:r>
              <a:rPr lang="en-US" dirty="0" smtClean="0"/>
              <a:t> to the rest of the </a:t>
            </a:r>
            <a:r>
              <a:rPr lang="en-US" u="sng" dirty="0" smtClean="0"/>
              <a:t>sentence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During the Civil War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/>
              <a:t>1861-1865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, she helped keep track of dead soldiers in order to help their families.</a:t>
            </a:r>
          </a:p>
        </p:txBody>
      </p:sp>
    </p:spTree>
    <p:extLst>
      <p:ext uri="{BB962C8B-B14F-4D97-AF65-F5344CB8AC3E}">
        <p14:creationId xmlns:p14="http://schemas.microsoft.com/office/powerpoint/2010/main" val="184102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11.7 Apostrophes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Apostrophes</a:t>
            </a:r>
            <a:r>
              <a:rPr lang="en-US" dirty="0" smtClean="0"/>
              <a:t> are used in </a:t>
            </a:r>
            <a:r>
              <a:rPr lang="en-US" u="sng" dirty="0" smtClean="0"/>
              <a:t>possessive</a:t>
            </a:r>
            <a:r>
              <a:rPr lang="en-US" dirty="0" smtClean="0"/>
              <a:t> nouns, </a:t>
            </a:r>
            <a:r>
              <a:rPr lang="en-US" u="sng" dirty="0" smtClean="0"/>
              <a:t>contractions</a:t>
            </a:r>
            <a:r>
              <a:rPr lang="en-US" dirty="0" smtClean="0"/>
              <a:t>, and some </a:t>
            </a:r>
            <a:r>
              <a:rPr lang="en-US" u="sng" dirty="0" smtClean="0"/>
              <a:t>plurals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4388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11.7 Apostrophes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Apostrophes in Possessives</a:t>
            </a:r>
          </a:p>
          <a:p>
            <a:pPr lvl="1"/>
            <a:r>
              <a:rPr lang="en-US" dirty="0" smtClean="0"/>
              <a:t>Use an </a:t>
            </a:r>
            <a:r>
              <a:rPr lang="en-US" u="sng" dirty="0" smtClean="0"/>
              <a:t>apostrophe</a:t>
            </a:r>
            <a:r>
              <a:rPr lang="en-US" dirty="0" smtClean="0"/>
              <a:t> to form the </a:t>
            </a:r>
            <a:r>
              <a:rPr lang="en-US" u="sng" dirty="0" smtClean="0"/>
              <a:t>possessive</a:t>
            </a:r>
            <a:r>
              <a:rPr lang="en-US" dirty="0" smtClean="0"/>
              <a:t> of any noun, whether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For a </a:t>
            </a:r>
            <a:r>
              <a:rPr lang="en-US" u="sng" dirty="0" smtClean="0"/>
              <a:t>singular</a:t>
            </a:r>
            <a:r>
              <a:rPr lang="en-US" dirty="0" smtClean="0"/>
              <a:t> noun, add ‘s, even if the word </a:t>
            </a:r>
            <a:r>
              <a:rPr lang="en-US" u="sng" dirty="0" smtClean="0"/>
              <a:t>ends</a:t>
            </a:r>
            <a:r>
              <a:rPr lang="en-US" dirty="0" smtClean="0"/>
              <a:t> in –s.</a:t>
            </a:r>
          </a:p>
          <a:p>
            <a:pPr lvl="3"/>
            <a:r>
              <a:rPr lang="en-US" dirty="0" smtClean="0"/>
              <a:t>Jenny</a:t>
            </a:r>
            <a:r>
              <a:rPr lang="en-US" dirty="0" smtClean="0">
                <a:solidFill>
                  <a:srgbClr val="FF0000"/>
                </a:solidFill>
              </a:rPr>
              <a:t>’s</a:t>
            </a:r>
            <a:r>
              <a:rPr lang="en-US" dirty="0" smtClean="0"/>
              <a:t> email</a:t>
            </a:r>
          </a:p>
          <a:p>
            <a:pPr lvl="3"/>
            <a:r>
              <a:rPr lang="en-US" dirty="0" smtClean="0"/>
              <a:t>Russ</a:t>
            </a:r>
            <a:r>
              <a:rPr lang="en-US" dirty="0" smtClean="0">
                <a:solidFill>
                  <a:srgbClr val="FF0000"/>
                </a:solidFill>
              </a:rPr>
              <a:t>’s</a:t>
            </a:r>
            <a:r>
              <a:rPr lang="en-US" dirty="0" smtClean="0"/>
              <a:t> computer</a:t>
            </a:r>
          </a:p>
          <a:p>
            <a:pPr lvl="2"/>
            <a:r>
              <a:rPr lang="en-US" dirty="0" smtClean="0"/>
              <a:t>For </a:t>
            </a:r>
            <a:r>
              <a:rPr lang="en-US" u="sng" dirty="0" smtClean="0"/>
              <a:t>plural</a:t>
            </a:r>
            <a:r>
              <a:rPr lang="en-US" dirty="0" smtClean="0"/>
              <a:t> nouns that end in –s, add only an </a:t>
            </a:r>
            <a:r>
              <a:rPr lang="en-US" u="sng" dirty="0" smtClean="0"/>
              <a:t>apostrophe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The robot</a:t>
            </a:r>
            <a:r>
              <a:rPr lang="en-US" dirty="0" smtClean="0">
                <a:solidFill>
                  <a:srgbClr val="FF0000"/>
                </a:solidFill>
              </a:rPr>
              <a:t>s’ </a:t>
            </a:r>
            <a:r>
              <a:rPr lang="en-US" dirty="0" smtClean="0"/>
              <a:t>programs</a:t>
            </a:r>
          </a:p>
          <a:p>
            <a:pPr lvl="2"/>
            <a:r>
              <a:rPr lang="en-US" dirty="0" smtClean="0"/>
              <a:t>For </a:t>
            </a:r>
            <a:r>
              <a:rPr lang="en-US" u="sng" dirty="0" smtClean="0"/>
              <a:t>plural</a:t>
            </a:r>
            <a:r>
              <a:rPr lang="en-US" dirty="0" smtClean="0"/>
              <a:t> nouns that do </a:t>
            </a:r>
            <a:r>
              <a:rPr lang="en-US" u="sng" dirty="0" smtClean="0"/>
              <a:t>not</a:t>
            </a:r>
            <a:r>
              <a:rPr lang="en-US" dirty="0" smtClean="0"/>
              <a:t> in in s, add ‘s.</a:t>
            </a:r>
          </a:p>
          <a:p>
            <a:pPr lvl="3"/>
            <a:r>
              <a:rPr lang="en-US" dirty="0" smtClean="0"/>
              <a:t>The men</a:t>
            </a:r>
            <a:r>
              <a:rPr lang="en-US" dirty="0" smtClean="0">
                <a:solidFill>
                  <a:srgbClr val="FF0000"/>
                </a:solidFill>
              </a:rPr>
              <a:t>’s</a:t>
            </a:r>
            <a:r>
              <a:rPr lang="en-US" dirty="0" smtClean="0"/>
              <a:t> conversation</a:t>
            </a:r>
          </a:p>
          <a:p>
            <a:pPr lvl="2"/>
            <a:endParaRPr lang="en-US" dirty="0" smtClean="0"/>
          </a:p>
          <a:p>
            <a:pPr marL="1255712" lvl="3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9546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11.7 Apostrophes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Apostrophes in Contractions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apostrophes</a:t>
            </a:r>
            <a:r>
              <a:rPr lang="en-US" dirty="0" smtClean="0"/>
              <a:t> in </a:t>
            </a:r>
            <a:r>
              <a:rPr lang="en-US" u="sng" dirty="0" smtClean="0"/>
              <a:t>contractions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In a contraction, words are </a:t>
            </a:r>
            <a:r>
              <a:rPr lang="en-US" u="sng" dirty="0" smtClean="0"/>
              <a:t>joined</a:t>
            </a:r>
            <a:r>
              <a:rPr lang="en-US" dirty="0" smtClean="0"/>
              <a:t> and letters are </a:t>
            </a:r>
            <a:r>
              <a:rPr lang="en-US" u="sng" dirty="0" smtClean="0"/>
              <a:t>left</a:t>
            </a:r>
            <a:r>
              <a:rPr lang="en-US" dirty="0" smtClean="0"/>
              <a:t> out.</a:t>
            </a:r>
          </a:p>
          <a:p>
            <a:pPr lvl="2"/>
            <a:r>
              <a:rPr lang="en-US" dirty="0" smtClean="0"/>
              <a:t>An </a:t>
            </a:r>
            <a:r>
              <a:rPr lang="en-US" u="sng" dirty="0" smtClean="0"/>
              <a:t>apostrophe</a:t>
            </a:r>
            <a:r>
              <a:rPr lang="en-US" dirty="0" smtClean="0"/>
              <a:t> replaces the </a:t>
            </a:r>
            <a:r>
              <a:rPr lang="en-US" u="sng" dirty="0" smtClean="0"/>
              <a:t>letter</a:t>
            </a:r>
            <a:r>
              <a:rPr lang="en-US" dirty="0" smtClean="0"/>
              <a:t> or letters that are </a:t>
            </a:r>
            <a:r>
              <a:rPr lang="en-US" u="sng" dirty="0" smtClean="0"/>
              <a:t>missing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I am= I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en-US" dirty="0" smtClean="0"/>
              <a:t>m</a:t>
            </a:r>
          </a:p>
          <a:p>
            <a:pPr lvl="3"/>
            <a:r>
              <a:rPr lang="en-US" dirty="0" smtClean="0"/>
              <a:t>They are= they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en-US" dirty="0" smtClean="0"/>
              <a:t>re</a:t>
            </a:r>
          </a:p>
          <a:p>
            <a:pPr lvl="1"/>
            <a:r>
              <a:rPr lang="en-US" dirty="0" smtClean="0"/>
              <a:t>Don’t confuse </a:t>
            </a:r>
            <a:r>
              <a:rPr lang="en-US" u="sng" dirty="0" smtClean="0"/>
              <a:t>contractions</a:t>
            </a:r>
            <a:r>
              <a:rPr lang="en-US" dirty="0" smtClean="0"/>
              <a:t> with possessive </a:t>
            </a:r>
            <a:r>
              <a:rPr lang="en-US" u="sng" dirty="0" smtClean="0"/>
              <a:t>pronouns</a:t>
            </a:r>
            <a:r>
              <a:rPr lang="en-US" dirty="0" smtClean="0"/>
              <a:t>, which </a:t>
            </a:r>
            <a:r>
              <a:rPr lang="en-US" u="sng" dirty="0" smtClean="0"/>
              <a:t>NEVER</a:t>
            </a:r>
            <a:r>
              <a:rPr lang="en-US" dirty="0" smtClean="0"/>
              <a:t> have apostrophes.</a:t>
            </a:r>
          </a:p>
          <a:p>
            <a:pPr lvl="2"/>
            <a:r>
              <a:rPr lang="en-US" dirty="0" smtClean="0"/>
              <a:t>It’s= it is</a:t>
            </a:r>
          </a:p>
          <a:p>
            <a:pPr lvl="2"/>
            <a:r>
              <a:rPr lang="en-US" dirty="0" smtClean="0"/>
              <a:t>You’re= you 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96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11.7 Apostrophes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Apostrophes in Plurals</a:t>
            </a:r>
          </a:p>
          <a:p>
            <a:pPr lvl="1"/>
            <a:r>
              <a:rPr lang="en-US" dirty="0" smtClean="0"/>
              <a:t>Use an </a:t>
            </a:r>
            <a:r>
              <a:rPr lang="en-US" u="sng" dirty="0" smtClean="0"/>
              <a:t>apostrophe</a:t>
            </a:r>
            <a:r>
              <a:rPr lang="en-US" dirty="0" smtClean="0"/>
              <a:t> and s to form the </a:t>
            </a:r>
            <a:r>
              <a:rPr lang="en-US" u="sng" dirty="0" smtClean="0"/>
              <a:t>plural</a:t>
            </a:r>
            <a:r>
              <a:rPr lang="en-US" dirty="0" smtClean="0"/>
              <a:t> of a </a:t>
            </a:r>
            <a:r>
              <a:rPr lang="en-US" u="sng" dirty="0" smtClean="0"/>
              <a:t>letter</a:t>
            </a:r>
            <a:r>
              <a:rPr lang="en-US" dirty="0" smtClean="0"/>
              <a:t>, a </a:t>
            </a:r>
            <a:r>
              <a:rPr lang="en-US" u="sng" dirty="0" smtClean="0"/>
              <a:t>numeral</a:t>
            </a:r>
            <a:r>
              <a:rPr lang="en-US" dirty="0" smtClean="0"/>
              <a:t>, or a word referred to as a </a:t>
            </a:r>
            <a:r>
              <a:rPr lang="en-US" u="sng" dirty="0" smtClean="0"/>
              <a:t>word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Dot your </a:t>
            </a:r>
            <a:r>
              <a:rPr lang="en-US" dirty="0" smtClean="0">
                <a:solidFill>
                  <a:srgbClr val="FF0000"/>
                </a:solidFill>
              </a:rPr>
              <a:t>i’s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He scored </a:t>
            </a:r>
            <a:r>
              <a:rPr lang="en-US" dirty="0" smtClean="0">
                <a:solidFill>
                  <a:srgbClr val="FF0000"/>
                </a:solidFill>
              </a:rPr>
              <a:t>9’s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10’s</a:t>
            </a:r>
            <a:r>
              <a:rPr lang="en-US" dirty="0" smtClean="0"/>
              <a:t> in competition.</a:t>
            </a:r>
          </a:p>
          <a:p>
            <a:pPr lvl="2"/>
            <a:r>
              <a:rPr lang="en-US" dirty="0" smtClean="0"/>
              <a:t>Replace some of your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said’s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with stronger verbs.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87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11.1 Periods and Other End 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Use a </a:t>
            </a:r>
            <a:r>
              <a:rPr lang="en-US" u="sng" dirty="0" smtClean="0"/>
              <a:t>period</a:t>
            </a:r>
            <a:r>
              <a:rPr lang="en-US" dirty="0" smtClean="0"/>
              <a:t> at the end of an </a:t>
            </a:r>
            <a:r>
              <a:rPr lang="en-US" u="sng" dirty="0" smtClean="0"/>
              <a:t>indirect</a:t>
            </a:r>
            <a:r>
              <a:rPr lang="en-US" dirty="0" smtClean="0"/>
              <a:t> question.</a:t>
            </a:r>
          </a:p>
          <a:p>
            <a:pPr lvl="2"/>
            <a:r>
              <a:rPr lang="en-US" dirty="0" smtClean="0"/>
              <a:t>An </a:t>
            </a:r>
            <a:r>
              <a:rPr lang="en-US" u="sng" dirty="0" smtClean="0"/>
              <a:t>indirect</a:t>
            </a:r>
            <a:r>
              <a:rPr lang="en-US" dirty="0" smtClean="0"/>
              <a:t> question reports what a person asked </a:t>
            </a:r>
            <a:r>
              <a:rPr lang="en-US" u="sng" dirty="0" smtClean="0"/>
              <a:t>without</a:t>
            </a:r>
            <a:r>
              <a:rPr lang="en-US" dirty="0" smtClean="0"/>
              <a:t> using the person’s </a:t>
            </a:r>
            <a:r>
              <a:rPr lang="en-US" u="sng" dirty="0" smtClean="0"/>
              <a:t>exact</a:t>
            </a:r>
            <a:r>
              <a:rPr lang="en-US" dirty="0" smtClean="0"/>
              <a:t> words.</a:t>
            </a:r>
          </a:p>
          <a:p>
            <a:pPr lvl="3"/>
            <a:r>
              <a:rPr lang="en-US" dirty="0" smtClean="0"/>
              <a:t>Direct: The aide asked, “Which route should I take, sir?”</a:t>
            </a:r>
          </a:p>
          <a:p>
            <a:pPr lvl="3"/>
            <a:r>
              <a:rPr lang="en-US" dirty="0" smtClean="0"/>
              <a:t>Indirect: The aide asked the general which route to take.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876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11.8 Punctuating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u="sng" dirty="0" smtClean="0"/>
              <a:t>quotation</a:t>
            </a:r>
            <a:r>
              <a:rPr lang="en-US" dirty="0" smtClean="0"/>
              <a:t> marks and </a:t>
            </a:r>
            <a:r>
              <a:rPr lang="en-US" u="sng" dirty="0" smtClean="0"/>
              <a:t>italics</a:t>
            </a:r>
            <a:r>
              <a:rPr lang="en-US" dirty="0" smtClean="0"/>
              <a:t> correctly in titles to show what </a:t>
            </a:r>
            <a:r>
              <a:rPr lang="en-US" u="sng" dirty="0" smtClean="0"/>
              <a:t>kind</a:t>
            </a:r>
            <a:r>
              <a:rPr lang="en-US" dirty="0" smtClean="0"/>
              <a:t> of work or selection you are writing about.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20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11.8 Punctuating Titles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Quotation Marks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quotation</a:t>
            </a:r>
            <a:r>
              <a:rPr lang="en-US" dirty="0" smtClean="0"/>
              <a:t> marks to set off the </a:t>
            </a:r>
            <a:r>
              <a:rPr lang="en-US" u="sng" dirty="0" smtClean="0"/>
              <a:t>titles</a:t>
            </a:r>
            <a:r>
              <a:rPr lang="en-US" dirty="0" smtClean="0"/>
              <a:t> of </a:t>
            </a:r>
            <a:r>
              <a:rPr lang="en-US" u="sng" dirty="0" smtClean="0"/>
              <a:t>short</a:t>
            </a:r>
            <a:r>
              <a:rPr lang="en-US" dirty="0" smtClean="0"/>
              <a:t> works.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643085"/>
              </p:ext>
            </p:extLst>
          </p:nvPr>
        </p:nvGraphicFramePr>
        <p:xfrm>
          <a:off x="1524000" y="2936875"/>
          <a:ext cx="6096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Quotation Marks</a:t>
                      </a:r>
                      <a:r>
                        <a:rPr lang="en-US" baseline="0" dirty="0" smtClean="0"/>
                        <a:t> in Titles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Book chapter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“Into the Primitive” from </a:t>
                      </a:r>
                      <a:r>
                        <a:rPr lang="en-US" i="1" dirty="0" smtClean="0"/>
                        <a:t>Call of the Wild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“Block Party”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“Reprise”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Article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“Do Try This at Home”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TV Episode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“The City on the Edge of Forever” from </a:t>
                      </a:r>
                      <a:r>
                        <a:rPr lang="en-US" i="1" dirty="0" smtClean="0"/>
                        <a:t>Star Trek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“America</a:t>
                      </a:r>
                      <a:r>
                        <a:rPr lang="en-US" baseline="0" dirty="0" smtClean="0"/>
                        <a:t> the Beautiful”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“The</a:t>
                      </a:r>
                      <a:r>
                        <a:rPr lang="en-US" baseline="0" dirty="0" smtClean="0"/>
                        <a:t> Pasture”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39423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11.8 Punctuating Titles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Italics and Underlining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italics</a:t>
            </a:r>
            <a:r>
              <a:rPr lang="en-US" dirty="0" smtClean="0"/>
              <a:t> for titles of </a:t>
            </a:r>
            <a:r>
              <a:rPr lang="en-US" u="sng" dirty="0" smtClean="0"/>
              <a:t>longer</a:t>
            </a:r>
            <a:r>
              <a:rPr lang="en-US" dirty="0" smtClean="0"/>
              <a:t> works and for the names of </a:t>
            </a:r>
            <a:r>
              <a:rPr lang="en-US" u="sng" dirty="0" smtClean="0"/>
              <a:t>ships</a:t>
            </a:r>
            <a:r>
              <a:rPr lang="en-US" dirty="0" smtClean="0"/>
              <a:t>, trains, spacecraft, and </a:t>
            </a:r>
            <a:r>
              <a:rPr lang="en-US" u="sng" dirty="0" smtClean="0"/>
              <a:t>airplanes</a:t>
            </a:r>
            <a:r>
              <a:rPr lang="en-US" dirty="0" smtClean="0"/>
              <a:t> (but not for </a:t>
            </a:r>
            <a:r>
              <a:rPr lang="en-US" u="sng" dirty="0" smtClean="0"/>
              <a:t>types</a:t>
            </a:r>
            <a:r>
              <a:rPr lang="en-US" dirty="0" smtClean="0"/>
              <a:t> of planes). </a:t>
            </a:r>
          </a:p>
          <a:p>
            <a:pPr lvl="1"/>
            <a:r>
              <a:rPr lang="en-US" dirty="0" smtClean="0"/>
              <a:t>In </a:t>
            </a:r>
            <a:r>
              <a:rPr lang="en-US" u="sng" dirty="0" smtClean="0"/>
              <a:t>handwriting</a:t>
            </a:r>
            <a:r>
              <a:rPr lang="en-US" dirty="0" smtClean="0"/>
              <a:t>, you show that something should be in </a:t>
            </a:r>
            <a:r>
              <a:rPr lang="en-US" u="sng" dirty="0" smtClean="0"/>
              <a:t>italic</a:t>
            </a:r>
            <a:r>
              <a:rPr lang="en-US" dirty="0" smtClean="0"/>
              <a:t> type by </a:t>
            </a:r>
            <a:r>
              <a:rPr lang="en-US" u="sng" dirty="0" smtClean="0"/>
              <a:t>underlining</a:t>
            </a:r>
            <a:r>
              <a:rPr lang="en-US" dirty="0" smtClean="0"/>
              <a:t> it.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5204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11.8 Punctuating Titles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352731"/>
              </p:ext>
            </p:extLst>
          </p:nvPr>
        </p:nvGraphicFramePr>
        <p:xfrm>
          <a:off x="914400" y="1735138"/>
          <a:ext cx="731361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Italics or</a:t>
                      </a:r>
                      <a:r>
                        <a:rPr lang="en-US" baseline="0" dirty="0" smtClean="0"/>
                        <a:t> Underlines for Titles and Names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Roughing It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Play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Ragtime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Magazine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Life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TV Series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Sherlock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Movie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The Phantom Menace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 Musical 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Music for the Royal</a:t>
                      </a:r>
                      <a:r>
                        <a:rPr lang="en-US" i="1" baseline="0" dirty="0" smtClean="0"/>
                        <a:t> Fireworks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Epic Poem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Iliad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Painting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Starry Night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 smtClean="0"/>
                        <a:t>U.S.S.</a:t>
                      </a:r>
                      <a:r>
                        <a:rPr lang="en-US" i="0" baseline="0" dirty="0" smtClean="0"/>
                        <a:t> </a:t>
                      </a:r>
                      <a:r>
                        <a:rPr lang="en-US" i="1" baseline="0" dirty="0" smtClean="0"/>
                        <a:t>Constitution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Broadway Limited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Spacecraft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Voyager</a:t>
                      </a:r>
                      <a:r>
                        <a:rPr lang="en-US" i="1" baseline="0" dirty="0" smtClean="0"/>
                        <a:t> 1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Airplane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Flyer</a:t>
                      </a:r>
                      <a:endParaRPr lang="en-US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451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11.1 Periods and Other End 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Marks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question</a:t>
            </a:r>
            <a:r>
              <a:rPr lang="en-US" dirty="0" smtClean="0"/>
              <a:t> mark at the end of an </a:t>
            </a:r>
            <a:r>
              <a:rPr lang="en-US" u="sng" dirty="0" smtClean="0"/>
              <a:t>interrogative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An </a:t>
            </a:r>
            <a:r>
              <a:rPr lang="en-US" u="sng" dirty="0" smtClean="0"/>
              <a:t>interrogative</a:t>
            </a:r>
            <a:r>
              <a:rPr lang="en-US" dirty="0" smtClean="0"/>
              <a:t> sentence asks a </a:t>
            </a:r>
            <a:r>
              <a:rPr lang="en-US" u="sng" dirty="0" smtClean="0"/>
              <a:t>question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Where are the maps?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95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11.1 Periods and Other End 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Exclamation Points</a:t>
            </a:r>
          </a:p>
          <a:p>
            <a:pPr lvl="1"/>
            <a:r>
              <a:rPr lang="en-US" dirty="0" smtClean="0"/>
              <a:t>Use an </a:t>
            </a:r>
            <a:r>
              <a:rPr lang="en-US" u="sng" dirty="0" smtClean="0"/>
              <a:t>exclamation</a:t>
            </a:r>
            <a:r>
              <a:rPr lang="en-US" dirty="0" smtClean="0"/>
              <a:t> point to end an </a:t>
            </a:r>
            <a:r>
              <a:rPr lang="en-US" u="sng" dirty="0" smtClean="0"/>
              <a:t>exclamatory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An </a:t>
            </a:r>
            <a:r>
              <a:rPr lang="en-US" u="sng" dirty="0" smtClean="0"/>
              <a:t>exclamatory</a:t>
            </a:r>
            <a:r>
              <a:rPr lang="en-US" dirty="0" smtClean="0"/>
              <a:t> sentence expresses strong </a:t>
            </a:r>
            <a:r>
              <a:rPr lang="en-US" u="sng" dirty="0" smtClean="0"/>
              <a:t>feelings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The maps are missing!  We’re in trouble now!</a:t>
            </a:r>
          </a:p>
          <a:p>
            <a:pPr lvl="1"/>
            <a:r>
              <a:rPr lang="en-US" dirty="0" smtClean="0"/>
              <a:t>Use an </a:t>
            </a:r>
            <a:r>
              <a:rPr lang="en-US" u="sng" dirty="0" smtClean="0"/>
              <a:t>exclamation</a:t>
            </a:r>
            <a:r>
              <a:rPr lang="en-US" dirty="0" smtClean="0"/>
              <a:t> point after an </a:t>
            </a:r>
            <a:r>
              <a:rPr lang="en-US" u="sng" dirty="0" smtClean="0"/>
              <a:t>interjection</a:t>
            </a:r>
            <a:r>
              <a:rPr lang="en-US" dirty="0" smtClean="0"/>
              <a:t> or any other exclamatory </a:t>
            </a:r>
            <a:r>
              <a:rPr lang="en-US" u="sng" dirty="0" smtClean="0"/>
              <a:t>expression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What!  Where could they be?</a:t>
            </a:r>
          </a:p>
          <a:p>
            <a:pPr lvl="2"/>
            <a:r>
              <a:rPr lang="en-US" dirty="0" smtClean="0"/>
              <a:t>Quick! Search the woods for spies!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013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11.1 Periods and Other End 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Uses of Periods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period</a:t>
            </a:r>
            <a:r>
              <a:rPr lang="en-US" dirty="0" smtClean="0"/>
              <a:t> at the end of most </a:t>
            </a:r>
            <a:r>
              <a:rPr lang="en-US" u="sng" dirty="0" smtClean="0"/>
              <a:t>abbreviations</a:t>
            </a:r>
            <a:r>
              <a:rPr lang="en-US" dirty="0" smtClean="0"/>
              <a:t> and </a:t>
            </a:r>
            <a:r>
              <a:rPr lang="en-US" u="sng" dirty="0" smtClean="0"/>
              <a:t>initials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Dr. (doctor)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ec. (second)</a:t>
            </a:r>
          </a:p>
          <a:p>
            <a:pPr lvl="2"/>
            <a:r>
              <a:rPr lang="en-US" dirty="0" smtClean="0"/>
              <a:t>P.O. (post office)</a:t>
            </a:r>
          </a:p>
          <a:p>
            <a:pPr lvl="2"/>
            <a:r>
              <a:rPr lang="en-US" dirty="0" smtClean="0"/>
              <a:t>No periods: CD (compact disc); TV (television)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period</a:t>
            </a:r>
            <a:r>
              <a:rPr lang="en-US" dirty="0" smtClean="0"/>
              <a:t> after each </a:t>
            </a:r>
            <a:r>
              <a:rPr lang="en-US" u="sng" dirty="0" smtClean="0"/>
              <a:t>number</a:t>
            </a:r>
            <a:r>
              <a:rPr lang="en-US" dirty="0" smtClean="0"/>
              <a:t> or </a:t>
            </a:r>
            <a:r>
              <a:rPr lang="en-US" u="sng" dirty="0" smtClean="0"/>
              <a:t>letter</a:t>
            </a:r>
            <a:r>
              <a:rPr lang="en-US" dirty="0" smtClean="0"/>
              <a:t> in an </a:t>
            </a:r>
            <a:r>
              <a:rPr lang="en-US" u="sng" dirty="0" smtClean="0"/>
              <a:t>outline</a:t>
            </a:r>
            <a:r>
              <a:rPr lang="en-US" dirty="0" smtClean="0"/>
              <a:t> or list. (See pg. 251 in your textbook for an example.)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74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11.2 Commas in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Commas</a:t>
            </a:r>
            <a:r>
              <a:rPr lang="en-US" dirty="0" smtClean="0"/>
              <a:t> are used to separate certain </a:t>
            </a:r>
            <a:r>
              <a:rPr lang="en-US" u="sng" dirty="0" smtClean="0"/>
              <a:t>parts</a:t>
            </a:r>
            <a:r>
              <a:rPr lang="en-US" dirty="0" smtClean="0"/>
              <a:t> of sentences.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61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11.2 Commas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Commas in Compound Sentences</a:t>
            </a:r>
          </a:p>
          <a:p>
            <a:pPr lvl="1"/>
            <a:r>
              <a:rPr lang="en-US" dirty="0" smtClean="0"/>
              <a:t>Use a </a:t>
            </a:r>
            <a:r>
              <a:rPr lang="en-US" u="sng" dirty="0" smtClean="0"/>
              <a:t>comma</a:t>
            </a:r>
            <a:r>
              <a:rPr lang="en-US" dirty="0" smtClean="0"/>
              <a:t> before a </a:t>
            </a:r>
            <a:r>
              <a:rPr lang="en-US" u="sng" dirty="0" smtClean="0"/>
              <a:t>conjunction</a:t>
            </a:r>
            <a:r>
              <a:rPr lang="en-US" dirty="0" smtClean="0"/>
              <a:t> that joins </a:t>
            </a:r>
            <a:r>
              <a:rPr lang="en-US" u="sng" dirty="0" smtClean="0"/>
              <a:t>independent</a:t>
            </a:r>
            <a:r>
              <a:rPr lang="en-US" dirty="0" smtClean="0"/>
              <a:t> clauses in a </a:t>
            </a:r>
            <a:r>
              <a:rPr lang="en-US" u="sng" dirty="0" smtClean="0"/>
              <a:t>compound</a:t>
            </a:r>
            <a:r>
              <a:rPr lang="en-US" dirty="0" smtClean="0"/>
              <a:t> sentence.</a:t>
            </a:r>
          </a:p>
          <a:p>
            <a:pPr lvl="2"/>
            <a:r>
              <a:rPr lang="en-US" dirty="0" smtClean="0"/>
              <a:t>Most people know Thomas Edison for his creation of the light bulb</a:t>
            </a:r>
            <a:r>
              <a:rPr lang="en-US" dirty="0" smtClean="0">
                <a:solidFill>
                  <a:srgbClr val="FF0000"/>
                </a:solidFill>
              </a:rPr>
              <a:t>, but </a:t>
            </a:r>
            <a:r>
              <a:rPr lang="en-US" dirty="0" smtClean="0"/>
              <a:t>he also developed many communication devices.</a:t>
            </a:r>
          </a:p>
          <a:p>
            <a:pPr lvl="1"/>
            <a:r>
              <a:rPr lang="en-US" dirty="0" smtClean="0"/>
              <a:t>Sometimes a sentence has a compound </a:t>
            </a:r>
            <a:r>
              <a:rPr lang="en-US" u="sng" dirty="0" smtClean="0"/>
              <a:t>verb</a:t>
            </a:r>
            <a:r>
              <a:rPr lang="en-US" dirty="0" smtClean="0"/>
              <a:t> but is </a:t>
            </a:r>
            <a:r>
              <a:rPr lang="en-US" u="sng" dirty="0" smtClean="0"/>
              <a:t>not</a:t>
            </a:r>
            <a:r>
              <a:rPr lang="en-US" dirty="0" smtClean="0"/>
              <a:t> a compound sentence.  Do </a:t>
            </a:r>
            <a:r>
              <a:rPr lang="en-US" u="sng" dirty="0" smtClean="0"/>
              <a:t>not</a:t>
            </a:r>
            <a:r>
              <a:rPr lang="en-US" dirty="0" smtClean="0"/>
              <a:t> use a </a:t>
            </a:r>
            <a:r>
              <a:rPr lang="en-US" u="sng" dirty="0" smtClean="0"/>
              <a:t>comma</a:t>
            </a:r>
            <a:r>
              <a:rPr lang="en-US" dirty="0" smtClean="0"/>
              <a:t> in this type of sentence.</a:t>
            </a:r>
          </a:p>
          <a:p>
            <a:pPr lvl="2"/>
            <a:r>
              <a:rPr lang="en-US" dirty="0" smtClean="0"/>
              <a:t>Edison also constructed a model and tested the first phonograph.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5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160</TotalTime>
  <Words>2482</Words>
  <Application>Microsoft Macintosh PowerPoint</Application>
  <PresentationFormat>On-screen Show (4:3)</PresentationFormat>
  <Paragraphs>283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Inkwell</vt:lpstr>
      <vt:lpstr>Chapter 11: Punctuation</vt:lpstr>
      <vt:lpstr>11.1 Periods and Other End Marks</vt:lpstr>
      <vt:lpstr>11.1 Periods and Other End Marks</vt:lpstr>
      <vt:lpstr>11.1 Periods and Other End Marks</vt:lpstr>
      <vt:lpstr>11.1 Periods and Other End Marks</vt:lpstr>
      <vt:lpstr>11.1 Periods and Other End Marks</vt:lpstr>
      <vt:lpstr>11.1 Periods and Other End Marks</vt:lpstr>
      <vt:lpstr>11.2 Commas in Sentences</vt:lpstr>
      <vt:lpstr>11.2 Commas in Sentences</vt:lpstr>
      <vt:lpstr>11.2 Commas in Sentences</vt:lpstr>
      <vt:lpstr>11.2 Commas in Sentences</vt:lpstr>
      <vt:lpstr>11.2 Commas in Sentences</vt:lpstr>
      <vt:lpstr>11.2 Commas in Sentences</vt:lpstr>
      <vt:lpstr>11.2 Commas in Sentences</vt:lpstr>
      <vt:lpstr>11.2 Commas in Sentences</vt:lpstr>
      <vt:lpstr>11.3 Commas in Dates, Addresses, and Letters</vt:lpstr>
      <vt:lpstr>11.3 Commas in Dates, Addresses, and Letters</vt:lpstr>
      <vt:lpstr>11.3 Commas in Dates, Addresses, and Letters</vt:lpstr>
      <vt:lpstr>11.4 Punctuating Quotations</vt:lpstr>
      <vt:lpstr>11.4 Punctuating Quotations</vt:lpstr>
      <vt:lpstr>11.4 Punctuating Quotations</vt:lpstr>
      <vt:lpstr>11.4 Punctuating Quotations</vt:lpstr>
      <vt:lpstr>11.4 Punctuating Quotations</vt:lpstr>
      <vt:lpstr>11.4 Punctuating Quotations</vt:lpstr>
      <vt:lpstr>11.4 Punctuating Quotations</vt:lpstr>
      <vt:lpstr>11.4 Punctuating Quotations</vt:lpstr>
      <vt:lpstr>11.5 Semicolons and Colons</vt:lpstr>
      <vt:lpstr>11.5 Semicolons and Colons</vt:lpstr>
      <vt:lpstr>11.5 Semicolons and Colons</vt:lpstr>
      <vt:lpstr>11.5 Semicolons and Colons</vt:lpstr>
      <vt:lpstr>11.5 Semicolons and Colons</vt:lpstr>
      <vt:lpstr>11.6 Hyphens, Dashes, and Parentheses</vt:lpstr>
      <vt:lpstr>11.6 Hyphens, Dashes, and Parentheses</vt:lpstr>
      <vt:lpstr>11.6 Hyphens, Dashes, and Parentheses</vt:lpstr>
      <vt:lpstr>11.6 Hyphens, Dashes, and Parentheses</vt:lpstr>
      <vt:lpstr>11.7 Apostrophes</vt:lpstr>
      <vt:lpstr>11.7 Apostrophes</vt:lpstr>
      <vt:lpstr>11.7 Apostrophes</vt:lpstr>
      <vt:lpstr>11.7 Apostrophes</vt:lpstr>
      <vt:lpstr>11.8 Punctuating Titles</vt:lpstr>
      <vt:lpstr>11.8 Punctuating Titles</vt:lpstr>
      <vt:lpstr>11.8 Punctuating Titles</vt:lpstr>
      <vt:lpstr>11.8 Punctuating Titles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11: Punctuation</dc:title>
  <dc:creator>Michael Carson</dc:creator>
  <cp:lastModifiedBy>Michael Carson</cp:lastModifiedBy>
  <cp:revision>31</cp:revision>
  <dcterms:created xsi:type="dcterms:W3CDTF">2015-03-25T17:55:37Z</dcterms:created>
  <dcterms:modified xsi:type="dcterms:W3CDTF">2015-03-26T18:41:41Z</dcterms:modified>
</cp:coreProperties>
</file>